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6" r:id="rId2"/>
    <p:sldId id="269" r:id="rId3"/>
    <p:sldId id="270" r:id="rId4"/>
    <p:sldId id="276" r:id="rId5"/>
    <p:sldId id="278" r:id="rId6"/>
    <p:sldId id="279" r:id="rId7"/>
    <p:sldId id="271" r:id="rId8"/>
    <p:sldId id="277" r:id="rId9"/>
    <p:sldId id="272" r:id="rId10"/>
    <p:sldId id="280" r:id="rId11"/>
    <p:sldId id="288" r:id="rId12"/>
    <p:sldId id="287" r:id="rId13"/>
    <p:sldId id="273" r:id="rId14"/>
    <p:sldId id="282" r:id="rId15"/>
    <p:sldId id="274" r:id="rId16"/>
    <p:sldId id="283" r:id="rId17"/>
    <p:sldId id="284" r:id="rId18"/>
    <p:sldId id="285" r:id="rId19"/>
    <p:sldId id="275" r:id="rId20"/>
    <p:sldId id="286" r:id="rId21"/>
    <p:sldId id="289" r:id="rId22"/>
    <p:sldId id="268" r:id="rId23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86395"/>
  </p:normalViewPr>
  <p:slideViewPr>
    <p:cSldViewPr snapToGrid="0" snapToObjects="1">
      <p:cViewPr varScale="1">
        <p:scale>
          <a:sx n="66" d="100"/>
          <a:sy n="66" d="100"/>
        </p:scale>
        <p:origin x="11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Zecchinato" userId="a2d7cceb-ed0d-4d91-be7e-f59e101bcc9b" providerId="ADAL" clId="{E71E47B3-5FDC-594B-B215-0AB4BDC6E467}"/>
    <pc:docChg chg="modSld">
      <pc:chgData name="Francesca Zecchinato" userId="a2d7cceb-ed0d-4d91-be7e-f59e101bcc9b" providerId="ADAL" clId="{E71E47B3-5FDC-594B-B215-0AB4BDC6E467}" dt="2023-12-03T15:04:34.108" v="8" actId="20577"/>
      <pc:docMkLst>
        <pc:docMk/>
      </pc:docMkLst>
      <pc:sldChg chg="modNotesTx">
        <pc:chgData name="Francesca Zecchinato" userId="a2d7cceb-ed0d-4d91-be7e-f59e101bcc9b" providerId="ADAL" clId="{E71E47B3-5FDC-594B-B215-0AB4BDC6E467}" dt="2023-12-03T15:03:44.064" v="0" actId="20577"/>
        <pc:sldMkLst>
          <pc:docMk/>
          <pc:sldMk cId="1298582499" sldId="266"/>
        </pc:sldMkLst>
      </pc:sldChg>
      <pc:sldChg chg="modNotesTx">
        <pc:chgData name="Francesca Zecchinato" userId="a2d7cceb-ed0d-4d91-be7e-f59e101bcc9b" providerId="ADAL" clId="{E71E47B3-5FDC-594B-B215-0AB4BDC6E467}" dt="2023-12-03T15:03:47.282" v="1" actId="20577"/>
        <pc:sldMkLst>
          <pc:docMk/>
          <pc:sldMk cId="731976706" sldId="269"/>
        </pc:sldMkLst>
      </pc:sldChg>
      <pc:sldChg chg="modNotesTx">
        <pc:chgData name="Francesca Zecchinato" userId="a2d7cceb-ed0d-4d91-be7e-f59e101bcc9b" providerId="ADAL" clId="{E71E47B3-5FDC-594B-B215-0AB4BDC6E467}" dt="2023-12-03T15:03:51.932" v="2" actId="20577"/>
        <pc:sldMkLst>
          <pc:docMk/>
          <pc:sldMk cId="2844491792" sldId="270"/>
        </pc:sldMkLst>
      </pc:sldChg>
      <pc:sldChg chg="modNotesTx">
        <pc:chgData name="Francesca Zecchinato" userId="a2d7cceb-ed0d-4d91-be7e-f59e101bcc9b" providerId="ADAL" clId="{E71E47B3-5FDC-594B-B215-0AB4BDC6E467}" dt="2023-12-03T15:04:12.056" v="5" actId="20577"/>
        <pc:sldMkLst>
          <pc:docMk/>
          <pc:sldMk cId="3084444041" sldId="271"/>
        </pc:sldMkLst>
      </pc:sldChg>
      <pc:sldChg chg="modNotesTx">
        <pc:chgData name="Francesca Zecchinato" userId="a2d7cceb-ed0d-4d91-be7e-f59e101bcc9b" providerId="ADAL" clId="{E71E47B3-5FDC-594B-B215-0AB4BDC6E467}" dt="2023-12-03T15:04:26.238" v="7" actId="20577"/>
        <pc:sldMkLst>
          <pc:docMk/>
          <pc:sldMk cId="2470118199" sldId="273"/>
        </pc:sldMkLst>
      </pc:sldChg>
      <pc:sldChg chg="modNotesTx">
        <pc:chgData name="Francesca Zecchinato" userId="a2d7cceb-ed0d-4d91-be7e-f59e101bcc9b" providerId="ADAL" clId="{E71E47B3-5FDC-594B-B215-0AB4BDC6E467}" dt="2023-12-03T15:03:57.580" v="3" actId="20577"/>
        <pc:sldMkLst>
          <pc:docMk/>
          <pc:sldMk cId="4291059773" sldId="276"/>
        </pc:sldMkLst>
      </pc:sldChg>
      <pc:sldChg chg="modNotesTx">
        <pc:chgData name="Francesca Zecchinato" userId="a2d7cceb-ed0d-4d91-be7e-f59e101bcc9b" providerId="ADAL" clId="{E71E47B3-5FDC-594B-B215-0AB4BDC6E467}" dt="2023-12-03T15:04:03.574" v="4" actId="20577"/>
        <pc:sldMkLst>
          <pc:docMk/>
          <pc:sldMk cId="510958959" sldId="278"/>
        </pc:sldMkLst>
      </pc:sldChg>
      <pc:sldChg chg="modNotesTx">
        <pc:chgData name="Francesca Zecchinato" userId="a2d7cceb-ed0d-4d91-be7e-f59e101bcc9b" providerId="ADAL" clId="{E71E47B3-5FDC-594B-B215-0AB4BDC6E467}" dt="2023-12-03T15:04:18.030" v="6" actId="20577"/>
        <pc:sldMkLst>
          <pc:docMk/>
          <pc:sldMk cId="1370579486" sldId="280"/>
        </pc:sldMkLst>
      </pc:sldChg>
      <pc:sldChg chg="modNotesTx">
        <pc:chgData name="Francesca Zecchinato" userId="a2d7cceb-ed0d-4d91-be7e-f59e101bcc9b" providerId="ADAL" clId="{E71E47B3-5FDC-594B-B215-0AB4BDC6E467}" dt="2023-12-03T15:04:34.108" v="8" actId="20577"/>
        <pc:sldMkLst>
          <pc:docMk/>
          <pc:sldMk cId="252525344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DD8AA-EFCD-4049-B290-2AD84D79EB78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230F0-8B93-9541-A11C-5C07D4A256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8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3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843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7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14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21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2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3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3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EC6D5-1C0E-488C-847D-E6BC6FEF3CE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66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5CF-FE81-4D4E-AE17-2E927968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5C69E-D9E2-4945-8D10-0A69C219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51653"/>
            <a:ext cx="9968337" cy="778378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A12-1017-D24F-BA1C-92103FDAE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9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756D8-B8E7-9243-A2BE-A2440AAEB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51655"/>
            <a:ext cx="9968337" cy="7783785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17FF34-4298-D249-9A85-19BC7674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2" y="1451654"/>
            <a:ext cx="6613157" cy="157222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F544FF3-EE4A-8745-81B6-51F48CC5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2" y="3219268"/>
            <a:ext cx="6613157" cy="601617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975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20498E-62FC-44C7-A5AE-A35AE88D0E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477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3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accent5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900946"/>
            <a:ext cx="18288000" cy="7258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2346960"/>
            <a:ext cx="17198238" cy="3441258"/>
          </a:xfrm>
          <a:prstGeom prst="rect">
            <a:avLst/>
          </a:prstGeom>
        </p:spPr>
        <p:txBody>
          <a:bodyPr anchor="b"/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5926332"/>
            <a:ext cx="17198238" cy="2790948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881" y="582460"/>
            <a:ext cx="7759221" cy="71723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716" y="9374149"/>
            <a:ext cx="1772744" cy="7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3911" y="9336405"/>
            <a:ext cx="756084" cy="7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11956" y="9378894"/>
            <a:ext cx="2779533" cy="70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083779-71FF-47D9-B8A2-14F68818BA3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32674" y="9426134"/>
            <a:ext cx="3142857" cy="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8D7D-7D49-6149-85A9-790F6302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79188" cy="4980345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C164E-B923-E240-9549-3665C48C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6472479"/>
            <a:ext cx="17179188" cy="283916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8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70E3-D185-C543-A176-FE39E082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CB8F3-4A2C-DA4D-A16E-D94E78743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97A0-490A-784A-A385-F0CA6C76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E3A61-4AAF-E649-B9B9-0ED494C8F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4881" y="3268131"/>
            <a:ext cx="8428452" cy="607398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7FADD-BF12-F941-A7FA-DA0D0D943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5878" y="3268131"/>
            <a:ext cx="8447241" cy="60739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0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B68ED-93B3-CA48-BD14-08002B653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118" y="3268131"/>
            <a:ext cx="8418668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B3630-FA56-C944-829B-CDE580034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18" y="4503999"/>
            <a:ext cx="8418668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61A93-23B8-BE4F-B7AB-D0733A8FA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5878" y="3268131"/>
            <a:ext cx="8452005" cy="102938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F97EC-EC9C-4542-AD36-17998146D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95878" y="4503999"/>
            <a:ext cx="8452005" cy="48381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4DD1CF-364C-6F46-BCE5-2169AE16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094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45BDD3-1A9E-F648-95FA-6F2F7556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4594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68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81" y="3759413"/>
            <a:ext cx="17198238" cy="556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1451654"/>
            <a:ext cx="171982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9704541"/>
            <a:ext cx="18288000" cy="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1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1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bookdown.org/MathiasHarrer/Doing_Meta_Analysis_in_R/multilevel-ma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3166438"/>
            <a:ext cx="17198238" cy="3072278"/>
          </a:xfrm>
        </p:spPr>
        <p:txBody>
          <a:bodyPr>
            <a:normAutofit/>
          </a:bodyPr>
          <a:lstStyle/>
          <a:p>
            <a:r>
              <a:rPr lang="en-US" sz="6600" dirty="0"/>
              <a:t>An Introduction to Three-Level Meta-Analysis Models in R</a:t>
            </a:r>
            <a:br>
              <a:rPr lang="en-GB" sz="6600" dirty="0"/>
            </a:br>
            <a:endParaRPr lang="en-GB" sz="66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881" y="7494103"/>
            <a:ext cx="17198238" cy="2302665"/>
          </a:xfrm>
        </p:spPr>
        <p:txBody>
          <a:bodyPr/>
          <a:lstStyle/>
          <a:p>
            <a:r>
              <a:rPr lang="en-GB" dirty="0"/>
              <a:t>Francesca Zecchinato</a:t>
            </a: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DCE2DD-D9BF-09CC-8160-EE0ED8DC44EC}"/>
              </a:ext>
            </a:extLst>
          </p:cNvPr>
          <p:cNvSpPr txBox="1">
            <a:spLocks/>
          </p:cNvSpPr>
          <p:nvPr/>
        </p:nvSpPr>
        <p:spPr>
          <a:xfrm>
            <a:off x="544881" y="4543581"/>
            <a:ext cx="17198238" cy="2790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A practical example using R</a:t>
            </a:r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5"/>
    </mc:Choice>
    <mc:Fallback xmlns="">
      <p:transition spd="slow" advTm="182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A77245-02A4-D31C-3286-9C6553556B19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Running the model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6D45AF-801B-BB65-9D8A-C301F183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81" y="2273598"/>
            <a:ext cx="8984274" cy="708474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6F802437-E8F7-CCAA-4C37-B2C0BE2D7A9F}"/>
              </a:ext>
            </a:extLst>
          </p:cNvPr>
          <p:cNvSpPr/>
          <p:nvPr/>
        </p:nvSpPr>
        <p:spPr>
          <a:xfrm>
            <a:off x="9529155" y="5143500"/>
            <a:ext cx="1532855" cy="543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5670-47A7-19AF-7E4F-979578164FFC}"/>
              </a:ext>
            </a:extLst>
          </p:cNvPr>
          <p:cNvSpPr txBox="1"/>
          <p:nvPr/>
        </p:nvSpPr>
        <p:spPr>
          <a:xfrm>
            <a:off x="11240429" y="2940216"/>
            <a:ext cx="65026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Fira Sans" panose="020B0503050000020004" pitchFamily="34" charset="0"/>
              </a:rPr>
              <a:t>R</a:t>
            </a:r>
            <a:r>
              <a:rPr lang="en-GB" b="1" i="0" u="none" strike="noStrike" dirty="0">
                <a:solidFill>
                  <a:schemeClr val="accent2"/>
                </a:solidFill>
                <a:effectLst/>
                <a:latin typeface="Fira Sans" panose="020B0503050000020004" pitchFamily="34" charset="0"/>
              </a:rPr>
              <a:t>andom-effects variances calculated for each level of our model. </a:t>
            </a:r>
          </a:p>
          <a:p>
            <a:pPr algn="l"/>
            <a:endParaRPr lang="en-GB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 algn="l"/>
            <a:r>
              <a:rPr lang="en-GB" dirty="0">
                <a:solidFill>
                  <a:srgbClr val="FF0000"/>
                </a:solidFill>
                <a:latin typeface="Fira Sans" panose="020B0503050000020004" pitchFamily="34" charset="0"/>
              </a:rPr>
              <a:t>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igma^2.1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shows the level 3 between-cluster variance. </a:t>
            </a:r>
          </a:p>
          <a:p>
            <a:pPr algn="l"/>
            <a:r>
              <a:rPr lang="en-GB" dirty="0">
                <a:solidFill>
                  <a:srgbClr val="FF0000"/>
                </a:solidFill>
                <a:latin typeface="Fira Sans" panose="020B0503050000020004" pitchFamily="34" charset="0"/>
              </a:rPr>
              <a:t>S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igma^2.2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shows the variance within clusters (level 2). </a:t>
            </a:r>
          </a:p>
          <a:p>
            <a:pPr algn="l"/>
            <a:endParaRPr lang="en-GB" b="0" i="0" u="none" strike="noStrike" dirty="0">
              <a:solidFill>
                <a:srgbClr val="000000"/>
              </a:solidFill>
              <a:effectLst/>
              <a:latin typeface="Fira Sans" panose="020B05030500000200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In the </a:t>
            </a:r>
            <a:r>
              <a:rPr lang="en-GB" b="0" i="0" u="none" strike="noStrike" dirty="0" err="1">
                <a:solidFill>
                  <a:schemeClr val="accent2"/>
                </a:solidFill>
                <a:effectLst/>
                <a:latin typeface="Fira Sans" panose="020B0503050000020004" pitchFamily="34" charset="0"/>
              </a:rPr>
              <a:t>nlvls</a:t>
            </a:r>
            <a:r>
              <a:rPr lang="en-GB" b="0" i="0" u="none" strike="noStrike" dirty="0">
                <a:solidFill>
                  <a:schemeClr val="accent2"/>
                </a:solidFill>
                <a:effectLst/>
                <a:latin typeface="Fira Sans" panose="020B0503050000020004" pitchFamily="34" charset="0"/>
              </a:rPr>
              <a:t> column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we see the number of groups on each level. Level 3 has 27 groups, equal to the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MJXc-TeX-math-I"/>
              </a:rPr>
              <a:t>K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MJXc-TeX-main-R"/>
              </a:rPr>
              <a:t>=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27 included samples. </a:t>
            </a:r>
            <a:r>
              <a:rPr lang="en-GB" dirty="0">
                <a:solidFill>
                  <a:srgbClr val="000000"/>
                </a:solidFill>
                <a:latin typeface="Fira Sans" panose="020B0503050000020004" pitchFamily="34" charset="0"/>
              </a:rPr>
              <a:t>T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hese 27 samples contain 116 effect sizes, as shown in the second row.</a:t>
            </a:r>
          </a:p>
        </p:txBody>
      </p:sp>
    </p:spTree>
    <p:extLst>
      <p:ext uri="{BB962C8B-B14F-4D97-AF65-F5344CB8AC3E}">
        <p14:creationId xmlns:p14="http://schemas.microsoft.com/office/powerpoint/2010/main" val="13705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A77245-02A4-D31C-3286-9C6553556B19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Running the model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6D45AF-801B-BB65-9D8A-C301F183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1" y="2273598"/>
            <a:ext cx="8984274" cy="708474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6F802437-E8F7-CCAA-4C37-B2C0BE2D7A9F}"/>
              </a:ext>
            </a:extLst>
          </p:cNvPr>
          <p:cNvSpPr/>
          <p:nvPr/>
        </p:nvSpPr>
        <p:spPr>
          <a:xfrm>
            <a:off x="9144000" y="7469780"/>
            <a:ext cx="1532855" cy="543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A5670-47A7-19AF-7E4F-979578164FFC}"/>
              </a:ext>
            </a:extLst>
          </p:cNvPr>
          <p:cNvSpPr txBox="1"/>
          <p:nvPr/>
        </p:nvSpPr>
        <p:spPr>
          <a:xfrm>
            <a:off x="11039707" y="4695525"/>
            <a:ext cx="650269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  <a:latin typeface="Fira Sans" panose="020B0503050000020004" pitchFamily="34" charset="0"/>
              </a:rPr>
              <a:t>Model results</a:t>
            </a:r>
            <a:endParaRPr lang="en-GB" b="1" i="0" u="none" strike="noStrike" dirty="0">
              <a:solidFill>
                <a:schemeClr val="accent2"/>
              </a:solidFill>
              <a:effectLst/>
              <a:latin typeface="Fira Sans" panose="020B0503050000020004" pitchFamily="34" charset="0"/>
            </a:endParaRPr>
          </a:p>
          <a:p>
            <a:pPr algn="l"/>
            <a:endParaRPr lang="en-GB" dirty="0">
              <a:solidFill>
                <a:srgbClr val="FF0000"/>
              </a:solidFill>
              <a:latin typeface="Fira Sans" panose="020B05030500000200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Under </a:t>
            </a:r>
            <a:r>
              <a:rPr lang="en-GB" dirty="0">
                <a:solidFill>
                  <a:srgbClr val="FF0000"/>
                </a:solidFill>
              </a:rPr>
              <a:t>Model Results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, we see the estimate of our pooled effect, which is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MJXc-TeX-math-I"/>
              </a:rPr>
              <a:t>z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MJXc-TeX-main-R"/>
              </a:rPr>
              <a:t>=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 0.15 (95%CI: 0.10–0.20). </a:t>
            </a:r>
          </a:p>
          <a:p>
            <a:pPr algn="l"/>
            <a:endParaRPr lang="en-GB" dirty="0">
              <a:solidFill>
                <a:srgbClr val="000000"/>
              </a:solidFill>
              <a:latin typeface="Fira Sans" panose="020B0503050000020004" pitchFamily="34" charset="0"/>
            </a:endParaRPr>
          </a:p>
          <a:p>
            <a:pPr algn="l"/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To facilitate the interpretation, it is advisable to transform the effect back to a normal correlation. This can be done using the </a:t>
            </a:r>
            <a:r>
              <a:rPr lang="en-GB" dirty="0">
                <a:solidFill>
                  <a:srgbClr val="FF0000"/>
                </a:solidFill>
              </a:rPr>
              <a:t>convert_z2r</a:t>
            </a:r>
            <a:r>
              <a:rPr lang="en-GB" b="0" i="0" u="none" strike="noStrike" dirty="0">
                <a:solidFill>
                  <a:srgbClr val="FF0000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function in the 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{esc} package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Fira Sans" panose="020B05030500000200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56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9A77245-02A4-D31C-3286-9C6553556B19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Running the model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C6D45AF-801B-BB65-9D8A-C301F183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1" y="2273598"/>
            <a:ext cx="8984274" cy="7084742"/>
          </a:xfrm>
          <a:prstGeom prst="rect">
            <a:avLst/>
          </a:prstGeom>
        </p:spPr>
      </p:pic>
      <p:pic>
        <p:nvPicPr>
          <p:cNvPr id="2" name="Picture 1" descr="A computer code with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D62CD446-D286-DAB7-7989-0859A35E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361" y="6487898"/>
            <a:ext cx="5430234" cy="3051008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16C2626-DB58-E10E-747F-5BA5D974DC04}"/>
              </a:ext>
            </a:extLst>
          </p:cNvPr>
          <p:cNvSpPr/>
          <p:nvPr/>
        </p:nvSpPr>
        <p:spPr>
          <a:xfrm>
            <a:off x="9144000" y="7469780"/>
            <a:ext cx="1532855" cy="5436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50A85D-84EB-DEAC-CF77-A26291C3AF7E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Distribution of Variance Across Levels</a:t>
            </a:r>
          </a:p>
        </p:txBody>
      </p:sp>
      <p:pic>
        <p:nvPicPr>
          <p:cNvPr id="8" name="Picture 7" descr="A white background with green text&#10;&#10;Description automatically generated">
            <a:extLst>
              <a:ext uri="{FF2B5EF4-FFF2-40B4-BE49-F238E27FC236}">
                <a16:creationId xmlns:a16="http://schemas.microsoft.com/office/drawing/2014/main" id="{F3DA959E-8BDA-46CD-7F31-1FBE7D23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26" y="2244616"/>
            <a:ext cx="13280495" cy="3218338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726DC91-6FEC-16E0-9809-B779CCE24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26" y="5775188"/>
            <a:ext cx="5407271" cy="20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726DC91-6FEC-16E0-9809-B779CCE2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81" y="486140"/>
            <a:ext cx="5407271" cy="2002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E9123A-9DC9-1E6E-7769-10D817DFB6A4}"/>
              </a:ext>
            </a:extLst>
          </p:cNvPr>
          <p:cNvSpPr txBox="1"/>
          <p:nvPr/>
        </p:nvSpPr>
        <p:spPr>
          <a:xfrm>
            <a:off x="6110387" y="232224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&gt; plot(i2)</a:t>
            </a:r>
          </a:p>
        </p:txBody>
      </p:sp>
      <p:pic>
        <p:nvPicPr>
          <p:cNvPr id="5" name="Picture 4" descr="A graph of a bar chart&#10;&#10;Description automatically generated with medium confidence">
            <a:extLst>
              <a:ext uri="{FF2B5EF4-FFF2-40B4-BE49-F238E27FC236}">
                <a16:creationId xmlns:a16="http://schemas.microsoft.com/office/drawing/2014/main" id="{02F4BC1B-9714-D716-A7CD-B7ABA838C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9" b="5644"/>
          <a:stretch/>
        </p:blipFill>
        <p:spPr>
          <a:xfrm>
            <a:off x="7622631" y="0"/>
            <a:ext cx="6632631" cy="95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9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0B58F7F2-2DEF-64AE-9A71-3616A22A2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881" y="2987957"/>
            <a:ext cx="13594865" cy="2471794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5559058-4082-15E5-C71F-83CE4AE62685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visual summary: the forest plot</a:t>
            </a:r>
          </a:p>
        </p:txBody>
      </p:sp>
    </p:spTree>
    <p:extLst>
      <p:ext uri="{BB962C8B-B14F-4D97-AF65-F5344CB8AC3E}">
        <p14:creationId xmlns:p14="http://schemas.microsoft.com/office/powerpoint/2010/main" val="4278050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559058-4082-15E5-C71F-83CE4AE62685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visual summary: the forest plot</a:t>
            </a:r>
          </a:p>
        </p:txBody>
      </p:sp>
      <p:pic>
        <p:nvPicPr>
          <p:cNvPr id="7" name="Picture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4F963048-CA6E-0BBE-0675-D0DCD837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421" y="2394319"/>
            <a:ext cx="13020256" cy="60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559058-4082-15E5-C71F-83CE4AE62685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visual summary: the forest plot</a:t>
            </a:r>
          </a:p>
        </p:txBody>
      </p:sp>
      <p:pic>
        <p:nvPicPr>
          <p:cNvPr id="3" name="Picture 2" descr="A computer code with text&#10;&#10;Description automatically generated with medium confidence">
            <a:extLst>
              <a:ext uri="{FF2B5EF4-FFF2-40B4-BE49-F238E27FC236}">
                <a16:creationId xmlns:a16="http://schemas.microsoft.com/office/drawing/2014/main" id="{973364F9-0136-FCC5-AF83-673F561F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0" y="2480703"/>
            <a:ext cx="13781343" cy="3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0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559058-4082-15E5-C71F-83CE4AE62685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visual summary: the forest plot</a:t>
            </a:r>
          </a:p>
        </p:txBody>
      </p:sp>
      <p:pic>
        <p:nvPicPr>
          <p:cNvPr id="3" name="Picture 2" descr="A computer code with text&#10;&#10;Description automatically generated with medium confidence">
            <a:extLst>
              <a:ext uri="{FF2B5EF4-FFF2-40B4-BE49-F238E27FC236}">
                <a16:creationId xmlns:a16="http://schemas.microsoft.com/office/drawing/2014/main" id="{973364F9-0136-FCC5-AF83-673F561F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81" y="2480703"/>
            <a:ext cx="8125362" cy="2020959"/>
          </a:xfrm>
          <a:prstGeom prst="rect">
            <a:avLst/>
          </a:prstGeom>
        </p:spPr>
      </p:pic>
      <p:pic>
        <p:nvPicPr>
          <p:cNvPr id="5" name="Picture 4" descr="A graph of numbers and a number of estimates&#10;&#10;Description automatically generated with medium confidence">
            <a:extLst>
              <a:ext uri="{FF2B5EF4-FFF2-40B4-BE49-F238E27FC236}">
                <a16:creationId xmlns:a16="http://schemas.microsoft.com/office/drawing/2014/main" id="{B016B9C1-3983-28F2-C163-A4122BC365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96" b="2399"/>
          <a:stretch/>
        </p:blipFill>
        <p:spPr>
          <a:xfrm>
            <a:off x="8088923" y="1916545"/>
            <a:ext cx="10199077" cy="83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5F7C-64BD-33FB-82DB-73ECD52F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466975"/>
            <a:ext cx="17198238" cy="835199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Summary table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34D720-B1CA-6BC8-CACF-5644A460EBEF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 I present the findings?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51555E9-720D-B8D8-1302-6ECB88BC5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52371"/>
              </p:ext>
            </p:extLst>
          </p:nvPr>
        </p:nvGraphicFramePr>
        <p:xfrm>
          <a:off x="544881" y="3654669"/>
          <a:ext cx="14141106" cy="333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42200" imgH="1752600" progId="Excel.Sheet.12">
                  <p:embed/>
                </p:oleObj>
              </mc:Choice>
              <mc:Fallback>
                <p:oleObj name="Worksheet" r:id="rId2" imgW="7442200" imgH="1752600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51555E9-720D-B8D8-1302-6ECB88BC5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881" y="3654669"/>
                        <a:ext cx="14141106" cy="3330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3CEBA256-4C42-A687-26BD-75B8F2DB92B5}"/>
              </a:ext>
            </a:extLst>
          </p:cNvPr>
          <p:cNvSpPr/>
          <p:nvPr/>
        </p:nvSpPr>
        <p:spPr>
          <a:xfrm>
            <a:off x="5374888" y="6066263"/>
            <a:ext cx="1338146" cy="918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0E3CC-4E5C-9413-48A2-BD9DEACED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881" y="3422871"/>
            <a:ext cx="17198238" cy="3441258"/>
          </a:xfrm>
        </p:spPr>
        <p:txBody>
          <a:bodyPr>
            <a:noAutofit/>
          </a:bodyPr>
          <a:lstStyle/>
          <a:p>
            <a:r>
              <a:rPr lang="en-US" sz="6000" dirty="0"/>
              <a:t>A three-level meta-analysis looking at the association between paternal anxiety and </a:t>
            </a:r>
            <a:br>
              <a:rPr lang="en-US" sz="6000" dirty="0"/>
            </a:br>
            <a:r>
              <a:rPr lang="en-US" sz="6000" dirty="0"/>
              <a:t>child emotional problems</a:t>
            </a:r>
          </a:p>
        </p:txBody>
      </p:sp>
    </p:spTree>
    <p:extLst>
      <p:ext uri="{BB962C8B-B14F-4D97-AF65-F5344CB8AC3E}">
        <p14:creationId xmlns:p14="http://schemas.microsoft.com/office/powerpoint/2010/main" val="7319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9"/>
    </mc:Choice>
    <mc:Fallback xmlns="">
      <p:transition spd="slow" advTm="1346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85F7C-64BD-33FB-82DB-73ECD52F8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466975"/>
            <a:ext cx="17198238" cy="8351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Summary table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34D720-B1CA-6BC8-CACF-5644A460EBEF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do I present the findings?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11AB17-9079-0A0C-D853-BDCAD10C3504}"/>
              </a:ext>
            </a:extLst>
          </p:cNvPr>
          <p:cNvSpPr txBox="1">
            <a:spLocks/>
          </p:cNvSpPr>
          <p:nvPr/>
        </p:nvSpPr>
        <p:spPr>
          <a:xfrm>
            <a:off x="400050" y="5586847"/>
            <a:ext cx="17198238" cy="835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Written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201EA-A502-0456-A065-1A8A8DC070CA}"/>
              </a:ext>
            </a:extLst>
          </p:cNvPr>
          <p:cNvSpPr txBox="1"/>
          <p:nvPr/>
        </p:nvSpPr>
        <p:spPr>
          <a:xfrm>
            <a:off x="820374" y="6422046"/>
            <a:ext cx="15779261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“Offspring emotional outcomes were drawn from 27 samples (116 effect sizes, 33 individual studies) and were positively associated with paternal anxiety,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0.15 (95% CI [.10, .20];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 .0001).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800" i="1" baseline="30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was 86.02%, with estimated variance components τ</a:t>
            </a:r>
            <a:r>
              <a:rPr lang="en-GB" sz="2800" baseline="30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baseline="-25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3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0.01 and τ</a:t>
            </a:r>
            <a:r>
              <a:rPr lang="en-GB" sz="2800" baseline="30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baseline="-25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2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0.01, meaning that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800" i="1" baseline="30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baseline="-25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3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52.42% of the total variation could be attributed to between-cluster, and </a:t>
            </a:r>
            <a:r>
              <a:rPr lang="en-GB" sz="2800" i="1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GB" sz="2800" i="1" baseline="30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GB" sz="2800" baseline="-250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Level 2</a:t>
            </a:r>
            <a:r>
              <a:rPr lang="en-GB" sz="2800" dirty="0">
                <a:solidFill>
                  <a:schemeClr val="accent6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33.6% to within-cluster heterogeneity.”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ACE2C3-234E-6477-62D9-040A0ACDD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32928"/>
              </p:ext>
            </p:extLst>
          </p:nvPr>
        </p:nvGraphicFramePr>
        <p:xfrm>
          <a:off x="660400" y="3356273"/>
          <a:ext cx="74422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442200" imgH="1752600" progId="Excel.Sheet.12">
                  <p:embed/>
                </p:oleObj>
              </mc:Choice>
              <mc:Fallback>
                <p:oleObj name="Worksheet" r:id="rId2" imgW="7442200" imgH="175260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ACE2C3-234E-6477-62D9-040A0ACDD8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400" y="3356273"/>
                        <a:ext cx="74422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982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10B7-726C-74A8-BC6C-6CA82D33A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1" y="2867316"/>
            <a:ext cx="17198238" cy="5567468"/>
          </a:xfrm>
        </p:spPr>
        <p:txBody>
          <a:bodyPr/>
          <a:lstStyle/>
          <a:p>
            <a:pPr indent="457200"/>
            <a:r>
              <a:rPr lang="en-GB" sz="3200" kern="100" dirty="0" err="1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Viechtbauer</a:t>
            </a: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W. Conducting meta-analyses in R with the </a:t>
            </a:r>
            <a:r>
              <a:rPr lang="en-GB" sz="3200" kern="100" dirty="0" err="1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metafor</a:t>
            </a: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package. </a:t>
            </a:r>
            <a:r>
              <a:rPr lang="en-GB" sz="3200" i="1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Journal of statistical software</a:t>
            </a: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2010; </a:t>
            </a:r>
            <a:r>
              <a:rPr lang="en-GB" sz="3200" b="1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36</a:t>
            </a: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(3): 1-48.</a:t>
            </a:r>
          </a:p>
          <a:p>
            <a:pPr indent="0">
              <a:buNone/>
            </a:pP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</a:p>
          <a:p>
            <a:pPr indent="457200"/>
            <a:r>
              <a:rPr lang="en-GB" sz="3200" kern="100" dirty="0" err="1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Harrer</a:t>
            </a: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M, </a:t>
            </a:r>
            <a:r>
              <a:rPr lang="en-GB" sz="3200" kern="100" dirty="0" err="1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Cuijpers</a:t>
            </a:r>
            <a:r>
              <a:rPr lang="en-GB" sz="3200" kern="100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P, Furukawa TA, Ebert DD. Doing Meta-Analysis With R: A Hands-On Guide. 1st ed. Boca Raton, FL and London: Chapman &amp; Hall/CRC Press; 2021.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812113-697A-2F9A-A028-B0E5232D5E40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5468270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Recommended further reading and resources</a:t>
            </a:r>
          </a:p>
        </p:txBody>
      </p:sp>
    </p:spTree>
    <p:extLst>
      <p:ext uri="{BB962C8B-B14F-4D97-AF65-F5344CB8AC3E}">
        <p14:creationId xmlns:p14="http://schemas.microsoft.com/office/powerpoint/2010/main" val="192704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5396957"/>
            <a:ext cx="1828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3A72-5B24-43B8-24E4-649FF4B0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0" y="507768"/>
            <a:ext cx="17198238" cy="1988345"/>
          </a:xfrm>
        </p:spPr>
        <p:txBody>
          <a:bodyPr/>
          <a:lstStyle/>
          <a:p>
            <a:r>
              <a:rPr lang="en-US" dirty="0"/>
              <a:t>Preparing the data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9EA6C-601C-447E-13D4-2375751572DA}"/>
              </a:ext>
            </a:extLst>
          </p:cNvPr>
          <p:cNvSpPr txBox="1"/>
          <p:nvPr/>
        </p:nvSpPr>
        <p:spPr>
          <a:xfrm>
            <a:off x="544878" y="1993149"/>
            <a:ext cx="1068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prepare a .csv file</a:t>
            </a:r>
          </a:p>
          <a:p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AD9CE3-434B-76EA-167D-A3283F56631B}"/>
              </a:ext>
            </a:extLst>
          </p:cNvPr>
          <p:cNvSpPr/>
          <p:nvPr/>
        </p:nvSpPr>
        <p:spPr>
          <a:xfrm>
            <a:off x="4999791" y="7961313"/>
            <a:ext cx="8288416" cy="1453987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4D261-7EEE-5892-D848-C9AA9CB2591C}"/>
              </a:ext>
            </a:extLst>
          </p:cNvPr>
          <p:cNvSpPr txBox="1"/>
          <p:nvPr/>
        </p:nvSpPr>
        <p:spPr>
          <a:xfrm>
            <a:off x="5613928" y="8211252"/>
            <a:ext cx="7060141" cy="954107"/>
          </a:xfrm>
          <a:custGeom>
            <a:avLst/>
            <a:gdLst>
              <a:gd name="connsiteX0" fmla="*/ 0 w 7060141"/>
              <a:gd name="connsiteY0" fmla="*/ 0 h 954107"/>
              <a:gd name="connsiteX1" fmla="*/ 7060141 w 7060141"/>
              <a:gd name="connsiteY1" fmla="*/ 0 h 954107"/>
              <a:gd name="connsiteX2" fmla="*/ 7060141 w 7060141"/>
              <a:gd name="connsiteY2" fmla="*/ 954107 h 954107"/>
              <a:gd name="connsiteX3" fmla="*/ 0 w 7060141"/>
              <a:gd name="connsiteY3" fmla="*/ 954107 h 954107"/>
              <a:gd name="connsiteX4" fmla="*/ 0 w 7060141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141" h="954107" extrusionOk="0">
                <a:moveTo>
                  <a:pt x="0" y="0"/>
                </a:moveTo>
                <a:cubicBezTo>
                  <a:pt x="3373016" y="-5264"/>
                  <a:pt x="4421008" y="84467"/>
                  <a:pt x="7060141" y="0"/>
                </a:cubicBezTo>
                <a:cubicBezTo>
                  <a:pt x="6977759" y="430583"/>
                  <a:pt x="7137101" y="744054"/>
                  <a:pt x="7060141" y="954107"/>
                </a:cubicBezTo>
                <a:cubicBezTo>
                  <a:pt x="5708618" y="1060427"/>
                  <a:pt x="1583399" y="946458"/>
                  <a:pt x="0" y="954107"/>
                </a:cubicBezTo>
                <a:cubicBezTo>
                  <a:pt x="82938" y="738756"/>
                  <a:pt x="15437" y="349079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Nested random-effects model: individual effect sizes (level 2) nested within samples (level 3)</a:t>
            </a:r>
            <a:endParaRPr 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Content Placeholder 17" descr="A screenshot of a computer&#10;&#10;Description automatically generated">
            <a:extLst>
              <a:ext uri="{FF2B5EF4-FFF2-40B4-BE49-F238E27FC236}">
                <a16:creationId xmlns:a16="http://schemas.microsoft.com/office/drawing/2014/main" id="{4971FAC0-52B8-93AC-7A3A-CBE461434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1067"/>
          <a:stretch/>
        </p:blipFill>
        <p:spPr>
          <a:xfrm>
            <a:off x="773011" y="2357886"/>
            <a:ext cx="16741974" cy="5238690"/>
          </a:xfrm>
        </p:spPr>
      </p:pic>
    </p:spTree>
    <p:extLst>
      <p:ext uri="{BB962C8B-B14F-4D97-AF65-F5344CB8AC3E}">
        <p14:creationId xmlns:p14="http://schemas.microsoft.com/office/powerpoint/2010/main" val="28444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29"/>
    </mc:Choice>
    <mc:Fallback xmlns="">
      <p:transition spd="slow" advTm="172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21D74-0BC0-EE94-A662-112BF97A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1" y="701377"/>
            <a:ext cx="14835796" cy="1572221"/>
          </a:xfrm>
        </p:spPr>
        <p:txBody>
          <a:bodyPr anchor="ctr">
            <a:normAutofit/>
          </a:bodyPr>
          <a:lstStyle/>
          <a:p>
            <a:r>
              <a:rPr lang="en-US" sz="5400" dirty="0"/>
              <a:t>Schematic representation of the data</a:t>
            </a:r>
          </a:p>
        </p:txBody>
      </p:sp>
      <p:pic>
        <p:nvPicPr>
          <p:cNvPr id="4" name="Content Placeholder 3" descr="A picture containing origami, illustration&#10;&#10;Description automatically generated with medium confidence">
            <a:extLst>
              <a:ext uri="{FF2B5EF4-FFF2-40B4-BE49-F238E27FC236}">
                <a16:creationId xmlns:a16="http://schemas.microsoft.com/office/drawing/2014/main" id="{49EF4E12-6EFE-19F7-A44B-B7A1E8783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8036" y="3117051"/>
            <a:ext cx="10585082" cy="4789750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308F89B-BA04-DE40-C7B6-6A3C80F8B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881" y="6943775"/>
            <a:ext cx="6613157" cy="9262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Results of individual participants pooled in primary studies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34043D-916C-C6B2-54E8-DB262FEF2DA7}"/>
              </a:ext>
            </a:extLst>
          </p:cNvPr>
          <p:cNvSpPr txBox="1">
            <a:spLocks/>
          </p:cNvSpPr>
          <p:nvPr/>
        </p:nvSpPr>
        <p:spPr>
          <a:xfrm>
            <a:off x="544880" y="5544636"/>
            <a:ext cx="6613157" cy="527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Samples used in primary studies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BA02EAB-809F-3DDF-1417-5016F03980A8}"/>
              </a:ext>
            </a:extLst>
          </p:cNvPr>
          <p:cNvSpPr txBox="1">
            <a:spLocks/>
          </p:cNvSpPr>
          <p:nvPr/>
        </p:nvSpPr>
        <p:spPr>
          <a:xfrm>
            <a:off x="544879" y="3817373"/>
            <a:ext cx="6613157" cy="85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Aggregated cluster effects pooled in a three-level meta-analysis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B0608-7A25-0142-1BF1-53E8276380F7}"/>
              </a:ext>
            </a:extLst>
          </p:cNvPr>
          <p:cNvSpPr txBox="1"/>
          <p:nvPr/>
        </p:nvSpPr>
        <p:spPr>
          <a:xfrm>
            <a:off x="179976" y="8696885"/>
            <a:ext cx="9811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from </a:t>
            </a:r>
            <a:r>
              <a:rPr lang="en-US" sz="1800" dirty="0" err="1"/>
              <a:t>Harrer</a:t>
            </a:r>
            <a:r>
              <a:rPr lang="en-US" sz="1800" dirty="0"/>
              <a:t> et al., 2021 (</a:t>
            </a:r>
            <a:r>
              <a:rPr lang="en-US" sz="1800" dirty="0">
                <a:hlinkClick r:id="rId4"/>
              </a:rPr>
              <a:t>https://bookdown.org/MathiasHarrer/Doing_Meta_Analysis_in_R/multilevel-ma.html</a:t>
            </a:r>
            <a:r>
              <a:rPr lang="en-US" sz="1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910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3A72-5B24-43B8-24E4-649FF4B0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0" y="507768"/>
            <a:ext cx="17198238" cy="1988345"/>
          </a:xfrm>
        </p:spPr>
        <p:txBody>
          <a:bodyPr/>
          <a:lstStyle/>
          <a:p>
            <a:r>
              <a:rPr lang="en-US" dirty="0"/>
              <a:t>In R-Studio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9EA6C-601C-447E-13D4-2375751572DA}"/>
              </a:ext>
            </a:extLst>
          </p:cNvPr>
          <p:cNvSpPr txBox="1"/>
          <p:nvPr/>
        </p:nvSpPr>
        <p:spPr>
          <a:xfrm>
            <a:off x="735981" y="2646981"/>
            <a:ext cx="106828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install or call the packages</a:t>
            </a:r>
          </a:p>
          <a:p>
            <a:endParaRPr lang="en-US" dirty="0"/>
          </a:p>
          <a:p>
            <a:r>
              <a:rPr lang="en-US" dirty="0"/>
              <a:t>- import the data file </a:t>
            </a:r>
          </a:p>
          <a:p>
            <a:r>
              <a:rPr lang="en-US" dirty="0"/>
              <a:t>(named “</a:t>
            </a:r>
            <a:r>
              <a:rPr lang="en-US" dirty="0" err="1"/>
              <a:t>anxietydataset.csv</a:t>
            </a:r>
            <a:r>
              <a:rPr lang="en-US" dirty="0"/>
              <a:t>”)</a:t>
            </a:r>
          </a:p>
          <a:p>
            <a:endParaRPr lang="en-US" dirty="0"/>
          </a:p>
        </p:txBody>
      </p:sp>
      <p:pic>
        <p:nvPicPr>
          <p:cNvPr id="6" name="Content Placeholder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83BF8102-DD87-EE4E-8105-3A27F1DA1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7693" y="918493"/>
            <a:ext cx="9589477" cy="8042130"/>
          </a:xfrm>
        </p:spPr>
      </p:pic>
    </p:spTree>
    <p:extLst>
      <p:ext uri="{BB962C8B-B14F-4D97-AF65-F5344CB8AC3E}">
        <p14:creationId xmlns:p14="http://schemas.microsoft.com/office/powerpoint/2010/main" val="510958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3A72-5B24-43B8-24E4-649FF4B0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80" y="507768"/>
            <a:ext cx="17198238" cy="1988345"/>
          </a:xfrm>
        </p:spPr>
        <p:txBody>
          <a:bodyPr/>
          <a:lstStyle/>
          <a:p>
            <a:r>
              <a:rPr lang="en-US" dirty="0"/>
              <a:t>In R-Studio</a:t>
            </a:r>
          </a:p>
        </p:txBody>
      </p:sp>
      <p:pic>
        <p:nvPicPr>
          <p:cNvPr id="7" name="Content Placeholder 6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BBC6559D-2B13-5EA3-7DD9-50659E400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439" y="5464010"/>
            <a:ext cx="17743119" cy="271578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F9EA6C-601C-447E-13D4-2375751572DA}"/>
              </a:ext>
            </a:extLst>
          </p:cNvPr>
          <p:cNvSpPr txBox="1"/>
          <p:nvPr/>
        </p:nvSpPr>
        <p:spPr>
          <a:xfrm>
            <a:off x="735980" y="2646981"/>
            <a:ext cx="17198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- once imported in R, we can use the </a:t>
            </a:r>
            <a:r>
              <a:rPr lang="en-US" dirty="0">
                <a:solidFill>
                  <a:schemeClr val="accent2"/>
                </a:solidFill>
              </a:rPr>
              <a:t>head() </a:t>
            </a:r>
            <a:r>
              <a:rPr lang="en-US" dirty="0"/>
              <a:t>function to see the general structure of the data</a:t>
            </a:r>
          </a:p>
        </p:txBody>
      </p:sp>
    </p:spTree>
    <p:extLst>
      <p:ext uri="{BB962C8B-B14F-4D97-AF65-F5344CB8AC3E}">
        <p14:creationId xmlns:p14="http://schemas.microsoft.com/office/powerpoint/2010/main" val="64630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1C19-3A32-E7D0-55D8-5D742538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1" y="2273598"/>
            <a:ext cx="17198238" cy="731202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0" i="0" u="none" strike="noStrike" dirty="0">
                <a:solidFill>
                  <a:srgbClr val="000000"/>
                </a:solidFill>
                <a:effectLst/>
              </a:rPr>
              <a:t>A three-level meta-analysis model can be fitted in R using the </a:t>
            </a:r>
            <a:r>
              <a:rPr lang="en-GB" sz="3200" b="0" i="0" u="none" strike="noStrike" dirty="0" err="1">
                <a:solidFill>
                  <a:schemeClr val="accent2"/>
                </a:solidFill>
                <a:effectLst/>
              </a:rPr>
              <a:t>rma.mv</a:t>
            </a:r>
            <a:r>
              <a:rPr lang="en-GB" sz="3200" b="0" i="0" u="none" strike="noStrike" dirty="0">
                <a:solidFill>
                  <a:schemeClr val="accent2"/>
                </a:solidFill>
                <a:effectLst/>
              </a:rPr>
              <a:t> 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</a:rPr>
              <a:t>function in </a:t>
            </a:r>
            <a:r>
              <a:rPr lang="en-GB" sz="3200" b="1" i="0" u="none" strike="noStrike" dirty="0">
                <a:solidFill>
                  <a:schemeClr val="accent2"/>
                </a:solidFill>
                <a:effectLst/>
              </a:rPr>
              <a:t>{</a:t>
            </a:r>
            <a:r>
              <a:rPr lang="en-GB" sz="3200" b="1" i="0" u="none" strike="noStrike" dirty="0" err="1">
                <a:solidFill>
                  <a:schemeClr val="accent2"/>
                </a:solidFill>
                <a:effectLst/>
              </a:rPr>
              <a:t>metafor</a:t>
            </a:r>
            <a:r>
              <a:rPr lang="en-GB" sz="3200" b="1" i="0" u="none" strike="noStrike" dirty="0">
                <a:solidFill>
                  <a:schemeClr val="accent2"/>
                </a:solidFill>
                <a:effectLst/>
              </a:rPr>
              <a:t>}</a:t>
            </a:r>
            <a:r>
              <a:rPr lang="en-GB" sz="32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marL="0" indent="0" algn="l">
              <a:buNone/>
            </a:pPr>
            <a:endParaRPr lang="en-GB" sz="2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Here is a list of the most important arguments for this function, and how they should be specified: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 err="1">
                <a:solidFill>
                  <a:srgbClr val="FF0000"/>
                </a:solidFill>
                <a:effectLst/>
              </a:rPr>
              <a:t>yi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The name of the column in our dataset which contains the calculated effect sizes. (It is recommended to transform </a:t>
            </a:r>
            <a:r>
              <a:rPr lang="en-GB" sz="2800" b="0" i="1" u="none" strike="noStrike" dirty="0">
                <a:solidFill>
                  <a:srgbClr val="000000"/>
                </a:solidFill>
                <a:effectLst/>
              </a:rPr>
              <a:t>r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 to Fisher-z transformed correlations, which have better mathematical properties than “untransformed” correlations.). In our case, it is column </a:t>
            </a:r>
            <a:r>
              <a:rPr lang="en-GB" sz="2800" b="0" i="0" u="none" strike="noStrike" dirty="0" err="1">
                <a:solidFill>
                  <a:schemeClr val="accent2"/>
                </a:solidFill>
                <a:effectLst/>
              </a:rPr>
              <a:t>fisher_z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FF0000"/>
                </a:solidFill>
                <a:effectLst/>
              </a:rPr>
              <a:t>V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The variance of the calculated effect sizes. In our case, this is </a:t>
            </a:r>
            <a:r>
              <a:rPr lang="en-GB" sz="2800" b="0" i="0" u="none" strike="noStrike" dirty="0" err="1">
                <a:solidFill>
                  <a:schemeClr val="accent2"/>
                </a:solidFill>
                <a:effectLst/>
              </a:rPr>
              <a:t>var_z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FF0000"/>
                </a:solidFill>
                <a:effectLst/>
              </a:rPr>
              <a:t>slab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The name of the column in our dataset which contains the study labels.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FF0000"/>
                </a:solidFill>
                <a:effectLst/>
              </a:rPr>
              <a:t>data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The name of the dataset.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FF0000"/>
                </a:solidFill>
                <a:effectLst/>
              </a:rPr>
              <a:t>test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The test we want to apply for our regression coefficients; </a:t>
            </a:r>
            <a:r>
              <a:rPr lang="en-GB" sz="2800" b="0" i="0" u="none" strike="noStrike" dirty="0">
                <a:solidFill>
                  <a:schemeClr val="accent2"/>
                </a:solidFill>
                <a:effectLst/>
              </a:rPr>
              <a:t>"t”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, which uses a test similar to the Knapp-Hartung method, is recommended.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FF0000"/>
                </a:solidFill>
                <a:effectLst/>
              </a:rPr>
              <a:t>method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The method used to estimate the model parameters. </a:t>
            </a:r>
            <a:r>
              <a:rPr lang="en-GB" sz="2800" b="0" i="0" u="none" strike="noStrike" dirty="0">
                <a:solidFill>
                  <a:schemeClr val="accent2"/>
                </a:solidFill>
                <a:effectLst/>
              </a:rPr>
              <a:t>"REML"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(restricted maximum-likelihood) is usually recommended.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17FC9A-F03E-F61A-9A82-34654C8FCA40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 fitting</a:t>
            </a:r>
          </a:p>
        </p:txBody>
      </p:sp>
    </p:spTree>
    <p:extLst>
      <p:ext uri="{BB962C8B-B14F-4D97-AF65-F5344CB8AC3E}">
        <p14:creationId xmlns:p14="http://schemas.microsoft.com/office/powerpoint/2010/main" val="30844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1C19-3A32-E7D0-55D8-5D7425388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1" y="2273598"/>
            <a:ext cx="17198238" cy="7312025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FF0000"/>
                </a:solidFill>
                <a:effectLst/>
              </a:rPr>
              <a:t>random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In this argument, we specify a formula which defines the (nested) random effects. </a:t>
            </a:r>
            <a:endParaRPr lang="en-GB" sz="2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In our example, individual effect sizes (level 2) are nested within samples (level 3).</a:t>
            </a:r>
          </a:p>
          <a:p>
            <a:pPr marL="0" indent="0" algn="l">
              <a:buNone/>
            </a:pPr>
            <a:endParaRPr lang="en-GB" sz="280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GB" sz="3200" b="1" i="0" u="none" strike="noStrike" dirty="0">
                <a:solidFill>
                  <a:schemeClr val="accent2"/>
                </a:solidFill>
                <a:effectLst/>
              </a:rPr>
              <a:t>How do we specify this in our </a:t>
            </a:r>
            <a:r>
              <a:rPr lang="en-GB" sz="3200" b="1" i="0" u="none" strike="noStrike" dirty="0" err="1">
                <a:solidFill>
                  <a:schemeClr val="accent2"/>
                </a:solidFill>
                <a:effectLst/>
              </a:rPr>
              <a:t>rma.mv</a:t>
            </a:r>
            <a:r>
              <a:rPr lang="en-GB" sz="3200" b="1" i="0" u="none" strike="noStrike" dirty="0">
                <a:solidFill>
                  <a:schemeClr val="accent2"/>
                </a:solidFill>
                <a:effectLst/>
              </a:rPr>
              <a:t> function?</a:t>
            </a: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We use a slash (/) to separate the higher- and lower-level grouping variable. </a:t>
            </a: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To the left of /, we put in the level 3 (cluster) variable. </a:t>
            </a: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To the right, we insert the lower-order variable nested in the larger cluster. </a:t>
            </a: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The general structure of the formula looks like this: 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~ 1 | cluster/</a:t>
            </a:r>
            <a:r>
              <a:rPr lang="en-GB" sz="2800" b="1" i="0" u="none" strike="noStrike" dirty="0" err="1">
                <a:solidFill>
                  <a:srgbClr val="000000"/>
                </a:solidFill>
                <a:effectLst/>
              </a:rPr>
              <a:t>effects_within_cluster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0" indent="0" algn="l">
              <a:buNone/>
            </a:pPr>
            <a:endParaRPr lang="en-GB" sz="2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In our example, we assume that individual effect sizes (level 2; defined by </a:t>
            </a:r>
            <a:r>
              <a:rPr lang="en-GB" sz="2800" b="0" i="0" u="none" strike="noStrike" dirty="0" err="1">
                <a:solidFill>
                  <a:schemeClr val="accent2"/>
                </a:solidFill>
                <a:effectLst/>
              </a:rPr>
              <a:t>es_r_id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) are nested within samples (level 3; defined by </a:t>
            </a:r>
            <a:r>
              <a:rPr lang="en-GB" sz="2800" b="0" i="0" u="none" strike="noStrike" dirty="0" err="1">
                <a:solidFill>
                  <a:schemeClr val="accent2"/>
                </a:solidFill>
                <a:effectLst/>
              </a:rPr>
              <a:t>sample_id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). </a:t>
            </a:r>
          </a:p>
          <a:p>
            <a:pPr marL="0" indent="0" algn="l">
              <a:buNone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This results in the following formula: </a:t>
            </a:r>
            <a:r>
              <a:rPr lang="en-GB" sz="2800" b="0" i="0" u="none" strike="noStrike" dirty="0">
                <a:solidFill>
                  <a:schemeClr val="accent2"/>
                </a:solidFill>
                <a:effectLst/>
              </a:rPr>
              <a:t>~ 1 | </a:t>
            </a:r>
            <a:r>
              <a:rPr lang="en-GB" sz="2800" b="0" i="0" u="none" strike="noStrike" dirty="0" err="1">
                <a:solidFill>
                  <a:schemeClr val="accent2"/>
                </a:solidFill>
                <a:effectLst/>
              </a:rPr>
              <a:t>sample_id</a:t>
            </a:r>
            <a:r>
              <a:rPr lang="en-GB" sz="2800" b="0" i="0" u="none" strike="noStrike" dirty="0">
                <a:solidFill>
                  <a:schemeClr val="accent2"/>
                </a:solidFill>
                <a:effectLst/>
              </a:rPr>
              <a:t>/</a:t>
            </a:r>
            <a:r>
              <a:rPr lang="en-GB" sz="2800" b="0" i="0" u="none" strike="noStrike" dirty="0" err="1">
                <a:solidFill>
                  <a:schemeClr val="accent2"/>
                </a:solidFill>
                <a:effectLst/>
              </a:rPr>
              <a:t>es_r_id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17FC9A-F03E-F61A-9A82-34654C8FCA40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Model fitting</a:t>
            </a:r>
          </a:p>
        </p:txBody>
      </p:sp>
    </p:spTree>
    <p:extLst>
      <p:ext uri="{BB962C8B-B14F-4D97-AF65-F5344CB8AC3E}">
        <p14:creationId xmlns:p14="http://schemas.microsoft.com/office/powerpoint/2010/main" val="55005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4CE1-38A5-47D1-1440-3A0A68AB5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81" y="2273598"/>
            <a:ext cx="17198238" cy="7053283"/>
          </a:xfrm>
        </p:spPr>
        <p:txBody>
          <a:bodyPr>
            <a:normAutofit/>
          </a:bodyPr>
          <a:lstStyle/>
          <a:p>
            <a:r>
              <a:rPr lang="en-GB" sz="3600" b="0" i="0" u="none" strike="noStrike" dirty="0">
                <a:solidFill>
                  <a:srgbClr val="000000"/>
                </a:solidFill>
                <a:effectLst/>
              </a:rPr>
              <a:t>The complete </a:t>
            </a:r>
            <a:r>
              <a:rPr lang="en-GB" sz="3600" b="0" i="0" u="none" strike="noStrike" dirty="0" err="1">
                <a:solidFill>
                  <a:srgbClr val="000000"/>
                </a:solidFill>
                <a:effectLst/>
              </a:rPr>
              <a:t>rma.mv</a:t>
            </a:r>
            <a:r>
              <a:rPr lang="en-GB" sz="3600" b="0" i="0" u="none" strike="noStrike" dirty="0">
                <a:solidFill>
                  <a:srgbClr val="000000"/>
                </a:solidFill>
                <a:effectLst/>
              </a:rPr>
              <a:t> function looks like this:</a:t>
            </a:r>
          </a:p>
          <a:p>
            <a:endParaRPr lang="en-US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A77245-02A4-D31C-3286-9C6553556B19}"/>
              </a:ext>
            </a:extLst>
          </p:cNvPr>
          <p:cNvSpPr txBox="1">
            <a:spLocks/>
          </p:cNvSpPr>
          <p:nvPr/>
        </p:nvSpPr>
        <p:spPr>
          <a:xfrm>
            <a:off x="544881" y="701377"/>
            <a:ext cx="14835796" cy="1572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Running the model</a:t>
            </a:r>
          </a:p>
        </p:txBody>
      </p:sp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269D2BE3-9F3B-78D5-3ED3-E30D237D2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94" y="3318797"/>
            <a:ext cx="15274313" cy="46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46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911</Words>
  <Application>Microsoft Office PowerPoint</Application>
  <PresentationFormat>Custom</PresentationFormat>
  <Paragraphs>86</Paragraphs>
  <Slides>22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Fira Sans</vt:lpstr>
      <vt:lpstr>MJXc-TeX-main-R</vt:lpstr>
      <vt:lpstr>MJXc-TeX-math-I</vt:lpstr>
      <vt:lpstr>Times New Roman</vt:lpstr>
      <vt:lpstr>Office Theme</vt:lpstr>
      <vt:lpstr>Worksheet</vt:lpstr>
      <vt:lpstr>An Introduction to Three-Level Meta-Analysis Models in R </vt:lpstr>
      <vt:lpstr>A three-level meta-analysis looking at the association between paternal anxiety and  child emotional problems</vt:lpstr>
      <vt:lpstr>Preparing the data file</vt:lpstr>
      <vt:lpstr>Schematic representation of the data</vt:lpstr>
      <vt:lpstr>In R-Studio</vt:lpstr>
      <vt:lpstr>In R-Studio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Blunt</dc:creator>
  <cp:lastModifiedBy>Gil Dekel</cp:lastModifiedBy>
  <cp:revision>40</cp:revision>
  <dcterms:created xsi:type="dcterms:W3CDTF">2020-05-12T14:44:09Z</dcterms:created>
  <dcterms:modified xsi:type="dcterms:W3CDTF">2023-12-04T12:19:29Z</dcterms:modified>
</cp:coreProperties>
</file>